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
  </p:notesMasterIdLst>
  <p:sldIdLst>
    <p:sldId id="270" r:id="rId2"/>
    <p:sldId id="284" r:id="rId3"/>
    <p:sldId id="265" r:id="rId4"/>
    <p:sldId id="264" r:id="rId5"/>
    <p:sldId id="277" r:id="rId6"/>
    <p:sldId id="279" r:id="rId7"/>
    <p:sldId id="282" r:id="rId8"/>
    <p:sldId id="28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83" d="100"/>
          <a:sy n="83" d="100"/>
        </p:scale>
        <p:origin x="45" y="33"/>
      </p:cViewPr>
      <p:guideLst/>
    </p:cSldViewPr>
  </p:slideViewPr>
  <p:notesTextViewPr>
    <p:cViewPr>
      <p:scale>
        <a:sx n="1" d="1"/>
        <a:sy n="1" d="1"/>
      </p:scale>
      <p:origin x="0" y="0"/>
    </p:cViewPr>
  </p:notesTextViewPr>
  <p:sorterViewPr>
    <p:cViewPr>
      <p:scale>
        <a:sx n="100" d="100"/>
        <a:sy n="100" d="100"/>
      </p:scale>
      <p:origin x="0" y="-5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C8981-1FA2-468D-AC7D-B4500CACCBF6}"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F2585-2847-457C-A261-0D98F7905727}" type="slidenum">
              <a:rPr lang="en-US" smtClean="0"/>
              <a:t>‹#›</a:t>
            </a:fld>
            <a:endParaRPr lang="en-US"/>
          </a:p>
        </p:txBody>
      </p:sp>
    </p:spTree>
    <p:extLst>
      <p:ext uri="{BB962C8B-B14F-4D97-AF65-F5344CB8AC3E}">
        <p14:creationId xmlns:p14="http://schemas.microsoft.com/office/powerpoint/2010/main" val="169221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Time: 20-30 minutes. </a:t>
            </a:r>
          </a:p>
          <a:p>
            <a:r>
              <a:rPr lang="en-US" dirty="0"/>
              <a:t>2.   This presentation may be adapted for an individual (such as the head of an organization),</a:t>
            </a:r>
            <a:r>
              <a:rPr lang="en-US" baseline="0" dirty="0"/>
              <a:t> a group of leaders (such as a city or interfaith council), or a civic group (such as a service club or school).</a:t>
            </a:r>
          </a:p>
          <a:p>
            <a:r>
              <a:rPr lang="en-US" baseline="0" dirty="0"/>
              <a:t>3.   Print a handout for each participant. The handout is available on the resource page at the end of the Facilitator Guide.</a:t>
            </a:r>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1</a:t>
            </a:fld>
            <a:endParaRPr lang="en-US"/>
          </a:p>
        </p:txBody>
      </p:sp>
    </p:spTree>
    <p:extLst>
      <p:ext uri="{BB962C8B-B14F-4D97-AF65-F5344CB8AC3E}">
        <p14:creationId xmlns:p14="http://schemas.microsoft.com/office/powerpoint/2010/main" val="182358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Time: 20-30 minutes. </a:t>
            </a:r>
          </a:p>
          <a:p>
            <a:r>
              <a:rPr lang="en-US" dirty="0"/>
              <a:t>2.   This presentation may be adapted for an individual (such as the head of an organization),</a:t>
            </a:r>
            <a:r>
              <a:rPr lang="en-US" baseline="0" dirty="0"/>
              <a:t> a group of leaders (such as a city or interfaith council), or a civic group (such as a service club or school).</a:t>
            </a:r>
          </a:p>
          <a:p>
            <a:r>
              <a:rPr lang="en-US" baseline="0" dirty="0"/>
              <a:t>3.   Print a handout for each participant. The handout is available on the resource page at the end of the Facilitator Guide.</a:t>
            </a:r>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2</a:t>
            </a:fld>
            <a:endParaRPr lang="en-US"/>
          </a:p>
        </p:txBody>
      </p:sp>
    </p:spTree>
    <p:extLst>
      <p:ext uri="{BB962C8B-B14F-4D97-AF65-F5344CB8AC3E}">
        <p14:creationId xmlns:p14="http://schemas.microsoft.com/office/powerpoint/2010/main" val="182358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Community</a:t>
            </a:r>
            <a:r>
              <a:rPr lang="en-US" baseline="0" dirty="0"/>
              <a:t> Service/JustServe handout with participants.</a:t>
            </a:r>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3</a:t>
            </a:fld>
            <a:endParaRPr lang="en-US"/>
          </a:p>
        </p:txBody>
      </p:sp>
    </p:spTree>
    <p:extLst>
      <p:ext uri="{BB962C8B-B14F-4D97-AF65-F5344CB8AC3E}">
        <p14:creationId xmlns:p14="http://schemas.microsoft.com/office/powerpoint/2010/main" val="215327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JustServe</a:t>
            </a:r>
            <a:r>
              <a:rPr lang="en-US" dirty="0"/>
              <a:t> is a free community resource sponsored as a service by The Church of Jesus Christ of Latter-day Saints. The </a:t>
            </a:r>
            <a:r>
              <a:rPr lang="en-US" dirty="0" err="1"/>
              <a:t>JustServe.org</a:t>
            </a:r>
            <a:r>
              <a:rPr lang="en-US" dirty="0"/>
              <a:t> website is used by faith, nonprofit, community, and government organizations to post service opportunities. People in the community use </a:t>
            </a:r>
            <a:r>
              <a:rPr lang="en-US" dirty="0" err="1"/>
              <a:t>JustServe.org</a:t>
            </a:r>
            <a:r>
              <a:rPr lang="en-US" dirty="0"/>
              <a:t> to work with community partners to identify needs and respond to those needs in the spirit of charitable service.</a:t>
            </a:r>
          </a:p>
          <a:p>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4</a:t>
            </a:fld>
            <a:endParaRPr lang="en-US"/>
          </a:p>
        </p:txBody>
      </p:sp>
    </p:spTree>
    <p:extLst>
      <p:ext uri="{BB962C8B-B14F-4D97-AF65-F5344CB8AC3E}">
        <p14:creationId xmlns:p14="http://schemas.microsoft.com/office/powerpoint/2010/main" val="285856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 activity:</a:t>
            </a:r>
            <a:r>
              <a:rPr lang="en-US" baseline="0" dirty="0"/>
              <a:t> Share the quotes above.</a:t>
            </a:r>
          </a:p>
          <a:p>
            <a:r>
              <a:rPr lang="en-US" baseline="0" dirty="0"/>
              <a:t>Invite participants to share how giving service in faith, nonprofit, community, or governmental organizations has benefited them.</a:t>
            </a:r>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5</a:t>
            </a:fld>
            <a:endParaRPr lang="en-US"/>
          </a:p>
        </p:txBody>
      </p:sp>
    </p:spTree>
    <p:extLst>
      <p:ext uri="{BB962C8B-B14F-4D97-AF65-F5344CB8AC3E}">
        <p14:creationId xmlns:p14="http://schemas.microsoft.com/office/powerpoint/2010/main" val="354074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b="1" dirty="0"/>
              <a:t>Easier to Find Community Needs. </a:t>
            </a:r>
          </a:p>
          <a:p>
            <a:pPr marL="731520" lvl="1" indent="-457200">
              <a:lnSpc>
                <a:spcPct val="120000"/>
              </a:lnSpc>
              <a:spcBef>
                <a:spcPts val="600"/>
              </a:spcBef>
              <a:buNone/>
            </a:pPr>
            <a:r>
              <a:rPr lang="en-US" sz="2800" dirty="0"/>
              <a:t>	</a:t>
            </a:r>
            <a:r>
              <a:rPr lang="en-US" sz="2100" dirty="0"/>
              <a:t>Faith, nonprofit, community, and government organizations post their needs on </a:t>
            </a:r>
            <a:r>
              <a:rPr lang="en-US" sz="2100" dirty="0" err="1"/>
              <a:t>JustServe.org</a:t>
            </a:r>
            <a:r>
              <a:rPr lang="en-US" sz="2100" dirty="0"/>
              <a:t>, including how long the service will take, when and where it will happen, what skills are needed, and what ages it may be appropriate for. This allows volunteers to match their availability to community needs. </a:t>
            </a:r>
          </a:p>
          <a:p>
            <a:pPr marL="731520" lvl="1" indent="-457200">
              <a:lnSpc>
                <a:spcPct val="120000"/>
              </a:lnSpc>
              <a:spcBef>
                <a:spcPts val="600"/>
              </a:spcBef>
              <a:buNone/>
            </a:pPr>
            <a:r>
              <a:rPr lang="en-US" sz="2800" b="1" dirty="0"/>
              <a:t>More Meaningful Service. </a:t>
            </a:r>
          </a:p>
          <a:p>
            <a:pPr marL="731520" lvl="1" indent="-457200">
              <a:lnSpc>
                <a:spcPct val="120000"/>
              </a:lnSpc>
              <a:buNone/>
            </a:pPr>
            <a:r>
              <a:rPr lang="en-US" sz="2800" dirty="0"/>
              <a:t>	</a:t>
            </a:r>
            <a:r>
              <a:rPr lang="en-US" sz="2100" dirty="0" err="1"/>
              <a:t>JustServe.org</a:t>
            </a:r>
            <a:r>
              <a:rPr lang="en-US" sz="2100" dirty="0"/>
              <a:t> helps volunteers to thoughtfully select service opportunities that align with their interests, skills, and availability. </a:t>
            </a:r>
            <a:r>
              <a:rPr lang="en-US" sz="2100" dirty="0" err="1"/>
              <a:t>JustServe.org</a:t>
            </a:r>
            <a:r>
              <a:rPr lang="en-US" sz="2100" dirty="0"/>
              <a:t> helps build unity in the community through service. </a:t>
            </a:r>
          </a:p>
          <a:p>
            <a:pPr marL="731520" lvl="1" indent="-457200">
              <a:lnSpc>
                <a:spcPct val="120000"/>
              </a:lnSpc>
              <a:buNone/>
            </a:pPr>
            <a:r>
              <a:rPr lang="en-US" sz="3200" b="1" dirty="0"/>
              <a:t>Easy to Post Service Projects. </a:t>
            </a:r>
          </a:p>
          <a:p>
            <a:pPr marL="731520" lvl="1" indent="-457200">
              <a:lnSpc>
                <a:spcPct val="140000"/>
              </a:lnSpc>
              <a:spcBef>
                <a:spcPts val="0"/>
              </a:spcBef>
              <a:buNone/>
            </a:pPr>
            <a:r>
              <a:rPr lang="en-US" sz="2400" dirty="0"/>
              <a:t>	It’s easy for organizations to recommend a project they need help with on </a:t>
            </a:r>
            <a:r>
              <a:rPr lang="en-US" sz="2400" dirty="0" err="1"/>
              <a:t>JustServe.org</a:t>
            </a:r>
            <a:r>
              <a:rPr lang="en-US" sz="2400" dirty="0"/>
              <a:t>. All they have to do is click the “Submit a Project” button at the bottom of the home page and follow the instructions. </a:t>
            </a:r>
            <a:endParaRPr lang="en-US" sz="3200" dirty="0"/>
          </a:p>
          <a:p>
            <a:pPr marL="731520" lvl="1" indent="-457200">
              <a:lnSpc>
                <a:spcPct val="140000"/>
              </a:lnSpc>
              <a:spcBef>
                <a:spcPts val="0"/>
              </a:spcBef>
              <a:buNone/>
            </a:pPr>
            <a:r>
              <a:rPr lang="en-US" sz="3200" b="1" dirty="0"/>
              <a:t>Build Lasting Relationships. </a:t>
            </a:r>
          </a:p>
          <a:p>
            <a:pPr marL="731520" lvl="1" indent="-457200">
              <a:lnSpc>
                <a:spcPct val="140000"/>
              </a:lnSpc>
              <a:spcBef>
                <a:spcPts val="0"/>
              </a:spcBef>
              <a:buNone/>
            </a:pPr>
            <a:r>
              <a:rPr lang="en-US" sz="2400" dirty="0"/>
              <a:t>	Getting involved not only improves our communities, but serving side-by-side helps to build trust, friendships, and lasting relationships. </a:t>
            </a:r>
          </a:p>
          <a:p>
            <a:pPr marL="731520" lvl="1" indent="-457200">
              <a:lnSpc>
                <a:spcPct val="140000"/>
              </a:lnSpc>
              <a:spcBef>
                <a:spcPts val="0"/>
              </a:spcBef>
              <a:buNone/>
            </a:pPr>
            <a:r>
              <a:rPr lang="en-US" sz="3200" b="1" dirty="0"/>
              <a:t>Invite Others. </a:t>
            </a:r>
          </a:p>
          <a:p>
            <a:pPr marL="731520" lvl="1" indent="-457200">
              <a:lnSpc>
                <a:spcPct val="130000"/>
              </a:lnSpc>
              <a:spcBef>
                <a:spcPts val="0"/>
              </a:spcBef>
              <a:buNone/>
            </a:pPr>
            <a:r>
              <a:rPr lang="en-US" sz="2400" dirty="0"/>
              <a:t>	Serving together brings feelings of accomplishment and satisfaction. Inviting others to participate with you in serving others helps strengthen the community. </a:t>
            </a:r>
          </a:p>
          <a:p>
            <a:pPr marL="731520" lvl="1" indent="-457200">
              <a:lnSpc>
                <a:spcPct val="120000"/>
              </a:lnSpc>
              <a:buNone/>
            </a:pPr>
            <a:endParaRPr lang="en-US" sz="2100" dirty="0"/>
          </a:p>
          <a:p>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6</a:t>
            </a:fld>
            <a:endParaRPr lang="en-US"/>
          </a:p>
        </p:txBody>
      </p:sp>
    </p:spTree>
    <p:extLst>
      <p:ext uri="{BB962C8B-B14F-4D97-AF65-F5344CB8AC3E}">
        <p14:creationId xmlns:p14="http://schemas.microsoft.com/office/powerpoint/2010/main" val="24170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7</a:t>
            </a:fld>
            <a:endParaRPr lang="en-US"/>
          </a:p>
        </p:txBody>
      </p:sp>
    </p:spTree>
    <p:extLst>
      <p:ext uri="{BB962C8B-B14F-4D97-AF65-F5344CB8AC3E}">
        <p14:creationId xmlns:p14="http://schemas.microsoft.com/office/powerpoint/2010/main" val="212739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 activity:</a:t>
            </a:r>
            <a:r>
              <a:rPr lang="en-US" baseline="0" dirty="0"/>
              <a:t> Share the quotes above.</a:t>
            </a:r>
          </a:p>
          <a:p>
            <a:r>
              <a:rPr lang="en-US" baseline="0" dirty="0"/>
              <a:t>Invite participants to share how giving service in faith, nonprofit, community, or governmental organizations has benefited them.</a:t>
            </a:r>
            <a:endParaRPr lang="en-US" dirty="0"/>
          </a:p>
        </p:txBody>
      </p:sp>
      <p:sp>
        <p:nvSpPr>
          <p:cNvPr id="4" name="Slide Number Placeholder 3"/>
          <p:cNvSpPr>
            <a:spLocks noGrp="1"/>
          </p:cNvSpPr>
          <p:nvPr>
            <p:ph type="sldNum" sz="quarter" idx="10"/>
          </p:nvPr>
        </p:nvSpPr>
        <p:spPr/>
        <p:txBody>
          <a:bodyPr/>
          <a:lstStyle/>
          <a:p>
            <a:fld id="{99BDA451-08EA-4056-A03D-0F9CD7379DA3}" type="slidenum">
              <a:rPr lang="en-US" smtClean="0"/>
              <a:t>8</a:t>
            </a:fld>
            <a:endParaRPr lang="en-US"/>
          </a:p>
        </p:txBody>
      </p:sp>
    </p:spTree>
    <p:extLst>
      <p:ext uri="{BB962C8B-B14F-4D97-AF65-F5344CB8AC3E}">
        <p14:creationId xmlns:p14="http://schemas.microsoft.com/office/powerpoint/2010/main" val="282086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337976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198199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452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94047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244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423286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3915421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708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369642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357F2-6F29-4E64-8646-64843D26D74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3079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B357F2-6F29-4E64-8646-64843D26D74D}"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176302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B357F2-6F29-4E64-8646-64843D26D74D}" type="datetimeFigureOut">
              <a:rPr lang="en-US" smtClean="0"/>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146604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B357F2-6F29-4E64-8646-64843D26D74D}"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158670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357F2-6F29-4E64-8646-64843D26D74D}" type="datetimeFigureOut">
              <a:rPr lang="en-US" smtClean="0"/>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35558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B357F2-6F29-4E64-8646-64843D26D74D}"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4E53A-7BB0-4D67-97BE-41F0F84EA5CB}" type="slidenum">
              <a:rPr lang="en-US" smtClean="0"/>
              <a:t>‹#›</a:t>
            </a:fld>
            <a:endParaRPr lang="en-US"/>
          </a:p>
        </p:txBody>
      </p:sp>
    </p:spTree>
    <p:extLst>
      <p:ext uri="{BB962C8B-B14F-4D97-AF65-F5344CB8AC3E}">
        <p14:creationId xmlns:p14="http://schemas.microsoft.com/office/powerpoint/2010/main" val="285958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4E53A-7BB0-4D67-97BE-41F0F84EA5CB}" type="slidenum">
              <a:rPr lang="en-US" smtClean="0"/>
              <a:t>‹#›</a:t>
            </a:fld>
            <a:endParaRPr lang="en-US"/>
          </a:p>
        </p:txBody>
      </p:sp>
      <p:sp>
        <p:nvSpPr>
          <p:cNvPr id="5" name="Date Placeholder 4"/>
          <p:cNvSpPr>
            <a:spLocks noGrp="1"/>
          </p:cNvSpPr>
          <p:nvPr>
            <p:ph type="dt" sz="half" idx="10"/>
          </p:nvPr>
        </p:nvSpPr>
        <p:spPr/>
        <p:txBody>
          <a:bodyPr/>
          <a:lstStyle/>
          <a:p>
            <a:fld id="{8CB357F2-6F29-4E64-8646-64843D26D74D}" type="datetimeFigureOut">
              <a:rPr lang="en-US" smtClean="0"/>
              <a:t>3/4/2023</a:t>
            </a:fld>
            <a:endParaRPr lang="en-US"/>
          </a:p>
        </p:txBody>
      </p:sp>
    </p:spTree>
    <p:extLst>
      <p:ext uri="{BB962C8B-B14F-4D97-AF65-F5344CB8AC3E}">
        <p14:creationId xmlns:p14="http://schemas.microsoft.com/office/powerpoint/2010/main" val="249002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B357F2-6F29-4E64-8646-64843D26D74D}" type="datetimeFigureOut">
              <a:rPr lang="en-US" smtClean="0"/>
              <a:t>3/4/2023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D44E53A-7BB0-4D67-97BE-41F0F84EA5CB}" type="slidenum">
              <a:rPr lang="en-US" smtClean="0"/>
              <a:t>‹#›</a:t>
            </a:fld>
            <a:endParaRPr lang="en-US"/>
          </a:p>
        </p:txBody>
      </p:sp>
    </p:spTree>
    <p:extLst>
      <p:ext uri="{BB962C8B-B14F-4D97-AF65-F5344CB8AC3E}">
        <p14:creationId xmlns:p14="http://schemas.microsoft.com/office/powerpoint/2010/main" val="35655266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s://youtu.be/_U7Syh6QSJU"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S-logo-refined-JS.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6843" y="2504205"/>
            <a:ext cx="6339514" cy="1960412"/>
          </a:xfrm>
          <a:prstGeom prst="rect">
            <a:avLst/>
          </a:prstGeom>
        </p:spPr>
      </p:pic>
      <p:pic>
        <p:nvPicPr>
          <p:cNvPr id="3" name="Picture 2" descr="PS131230_kat_0816crp.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5545" y="0"/>
            <a:ext cx="4084942" cy="1884873"/>
          </a:xfrm>
          <a:prstGeom prst="rect">
            <a:avLst/>
          </a:prstGeom>
        </p:spPr>
      </p:pic>
      <p:pic>
        <p:nvPicPr>
          <p:cNvPr id="7" name="Picture 6" descr="CWD_10d72185-0f52-4f7a-a7dc-fd0843ad16b4crp.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0306" y="0"/>
            <a:ext cx="4076714" cy="1881909"/>
          </a:xfrm>
          <a:prstGeom prst="rect">
            <a:avLst/>
          </a:prstGeom>
        </p:spPr>
      </p:pic>
      <p:sp>
        <p:nvSpPr>
          <p:cNvPr id="9" name="Rectangle 8"/>
          <p:cNvSpPr/>
          <p:nvPr/>
        </p:nvSpPr>
        <p:spPr>
          <a:xfrm>
            <a:off x="-1" y="6384636"/>
            <a:ext cx="12192001" cy="473364"/>
          </a:xfrm>
          <a:prstGeom prst="rect">
            <a:avLst/>
          </a:prstGeom>
          <a:solidFill>
            <a:srgbClr val="3498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t="33333" b="6585"/>
          <a:stretch/>
        </p:blipFill>
        <p:spPr>
          <a:xfrm>
            <a:off x="0" y="-1"/>
            <a:ext cx="4098444" cy="1872843"/>
          </a:xfrm>
          <a:prstGeom prst="rect">
            <a:avLst/>
          </a:prstGeom>
        </p:spPr>
      </p:pic>
      <p:sp>
        <p:nvSpPr>
          <p:cNvPr id="8" name="Rectangle 7"/>
          <p:cNvSpPr/>
          <p:nvPr/>
        </p:nvSpPr>
        <p:spPr>
          <a:xfrm flipV="1">
            <a:off x="0" y="1870825"/>
            <a:ext cx="12192000"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3" name="Subtitle 2"/>
          <p:cNvSpPr txBox="1">
            <a:spLocks/>
          </p:cNvSpPr>
          <p:nvPr/>
        </p:nvSpPr>
        <p:spPr>
          <a:xfrm>
            <a:off x="76199" y="4521795"/>
            <a:ext cx="12192001" cy="1014233"/>
          </a:xfrm>
          <a:prstGeom prst="rect">
            <a:avLst/>
          </a:prstGeom>
        </p:spPr>
        <p:txBody>
          <a:bodyPr vert="horz" lIns="91440" tIns="45720" rIns="91440" bIns="45720" rtlCol="0" anchor="ctr">
            <a:normAutofit/>
          </a:bodyPr>
          <a:lstStyle>
            <a:lvl1pPr marL="228600" indent="-228600" algn="l" defTabSz="914400" rtl="0" eaLnBrk="1" latinLnBrk="0" hangingPunct="1">
              <a:lnSpc>
                <a:spcPts val="3360"/>
              </a:lnSpc>
              <a:spcBef>
                <a:spcPts val="1000"/>
              </a:spcBef>
              <a:buFont typeface="Arial" panose="020B0604020202020204" pitchFamily="34" charset="0"/>
              <a:buChar char="•"/>
              <a:defRPr sz="2800" b="0" i="0" kern="1200">
                <a:solidFill>
                  <a:srgbClr val="838183"/>
                </a:solidFill>
                <a:latin typeface="Helvetica Light"/>
                <a:ea typeface="+mn-ea"/>
                <a:cs typeface="Helvetica Light"/>
              </a:defRPr>
            </a:lvl1pPr>
            <a:lvl2pPr marL="685800" indent="-228600" algn="l" defTabSz="914400" rtl="0" eaLnBrk="1" latinLnBrk="0" hangingPunct="1">
              <a:lnSpc>
                <a:spcPts val="2600"/>
              </a:lnSpc>
              <a:spcBef>
                <a:spcPts val="500"/>
              </a:spcBef>
              <a:buFont typeface="Arial" panose="020B0604020202020204" pitchFamily="34" charset="0"/>
              <a:buChar char="•"/>
              <a:defRPr sz="2100" b="0" i="0" kern="1200">
                <a:solidFill>
                  <a:srgbClr val="838183"/>
                </a:solidFill>
                <a:latin typeface="Helvetica Light"/>
                <a:ea typeface="+mn-ea"/>
                <a:cs typeface="Helvetica Light"/>
              </a:defRPr>
            </a:lvl2pPr>
            <a:lvl3pPr marL="1143000" indent="-228600" algn="l" defTabSz="914400" rtl="0" eaLnBrk="1" latinLnBrk="0" hangingPunct="1">
              <a:lnSpc>
                <a:spcPts val="2160"/>
              </a:lnSpc>
              <a:spcBef>
                <a:spcPts val="500"/>
              </a:spcBef>
              <a:buFont typeface="Arial" panose="020B0604020202020204" pitchFamily="34" charset="0"/>
              <a:buChar char="•"/>
              <a:defRPr sz="1800" b="0" i="0" kern="1200">
                <a:solidFill>
                  <a:srgbClr val="838183"/>
                </a:solidFill>
                <a:latin typeface="Helvetica Light"/>
                <a:ea typeface="+mn-ea"/>
                <a:cs typeface="Helvetica Light"/>
              </a:defRPr>
            </a:lvl3pPr>
            <a:lvl4pPr marL="1600200" indent="-228600" algn="l" defTabSz="914400" rtl="0" eaLnBrk="1" latinLnBrk="0" hangingPunct="1">
              <a:lnSpc>
                <a:spcPts val="1920"/>
              </a:lnSpc>
              <a:spcBef>
                <a:spcPts val="500"/>
              </a:spcBef>
              <a:buFont typeface="Arial" panose="020B0604020202020204" pitchFamily="34" charset="0"/>
              <a:buChar char="•"/>
              <a:defRPr sz="1600" b="0" i="0" kern="1200">
                <a:solidFill>
                  <a:srgbClr val="838183"/>
                </a:solidFill>
                <a:latin typeface="Helvetica Light"/>
                <a:ea typeface="+mn-ea"/>
                <a:cs typeface="Helvetica Light"/>
              </a:defRPr>
            </a:lvl4pPr>
            <a:lvl5pPr marL="2057400" indent="-228600" algn="l" defTabSz="914400" rtl="0" eaLnBrk="1" latinLnBrk="0" hangingPunct="1">
              <a:lnSpc>
                <a:spcPts val="1920"/>
              </a:lnSpc>
              <a:spcBef>
                <a:spcPts val="500"/>
              </a:spcBef>
              <a:buFont typeface="Arial" panose="020B0604020202020204" pitchFamily="34" charset="0"/>
              <a:buChar char="•"/>
              <a:defRPr sz="1600" b="0" i="0" kern="1200">
                <a:solidFill>
                  <a:srgbClr val="838183"/>
                </a:solidFill>
                <a:latin typeface="Helvetica Light"/>
                <a:ea typeface="+mn-ea"/>
                <a:cs typeface="Helvetica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600" dirty="0" err="1">
                <a:solidFill>
                  <a:schemeClr val="tx1">
                    <a:lumMod val="65000"/>
                    <a:lumOff val="35000"/>
                  </a:schemeClr>
                </a:solidFill>
                <a:latin typeface="Helvetica" charset="0"/>
                <a:ea typeface="Helvetica" charset="0"/>
                <a:cs typeface="Helvetica" charset="0"/>
              </a:rPr>
              <a:t>JustServe.org</a:t>
            </a:r>
            <a:endParaRPr lang="en-US" sz="4600" dirty="0">
              <a:solidFill>
                <a:schemeClr val="tx1">
                  <a:lumMod val="65000"/>
                  <a:lumOff val="35000"/>
                </a:schemeClr>
              </a:solidFill>
              <a:latin typeface="Helvetica" charset="0"/>
              <a:ea typeface="Helvetica" charset="0"/>
              <a:cs typeface="Helvetica" charset="0"/>
            </a:endParaRPr>
          </a:p>
        </p:txBody>
      </p:sp>
      <p:sp>
        <p:nvSpPr>
          <p:cNvPr id="2" name="TextBox 1"/>
          <p:cNvSpPr txBox="1"/>
          <p:nvPr/>
        </p:nvSpPr>
        <p:spPr>
          <a:xfrm>
            <a:off x="394109" y="6498690"/>
            <a:ext cx="10844982" cy="230832"/>
          </a:xfrm>
          <a:prstGeom prst="rect">
            <a:avLst/>
          </a:prstGeom>
          <a:noFill/>
        </p:spPr>
        <p:txBody>
          <a:bodyPr wrap="square" rtlCol="0">
            <a:spAutoFit/>
          </a:bodyPr>
          <a:lstStyle/>
          <a:p>
            <a:r>
              <a:rPr lang="en-US" sz="900" dirty="0" err="1">
                <a:solidFill>
                  <a:schemeClr val="bg1"/>
                </a:solidFill>
                <a:latin typeface="Helvetica" charset="0"/>
                <a:ea typeface="Helvetica" charset="0"/>
                <a:cs typeface="Helvetica" charset="0"/>
              </a:rPr>
              <a:t>JustServe</a:t>
            </a:r>
            <a:r>
              <a:rPr lang="en-US" sz="900" dirty="0">
                <a:solidFill>
                  <a:schemeClr val="bg1"/>
                </a:solidFill>
                <a:latin typeface="Helvetica" charset="0"/>
                <a:ea typeface="Helvetica" charset="0"/>
                <a:cs typeface="Helvetica" charset="0"/>
              </a:rPr>
              <a:t> is provided as a service by The Church of Jesus Christ of Latter-day Saints. © 2017 by Intellectual Reserve, Inc. All rights reserved. </a:t>
            </a:r>
            <a:r>
              <a:rPr lang="is-IS" sz="900" dirty="0">
                <a:solidFill>
                  <a:schemeClr val="bg1"/>
                </a:solidFill>
                <a:latin typeface="Helvetica" charset="0"/>
                <a:ea typeface="Helvetica" charset="0"/>
                <a:cs typeface="Helvetica" charset="0"/>
              </a:rPr>
              <a:t>PD60004681</a:t>
            </a:r>
            <a:endParaRPr lang="en-US" sz="9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410715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131230_kat_0816cr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5545" y="0"/>
            <a:ext cx="4046455" cy="1884873"/>
          </a:xfrm>
          <a:prstGeom prst="rect">
            <a:avLst/>
          </a:prstGeom>
        </p:spPr>
      </p:pic>
      <p:pic>
        <p:nvPicPr>
          <p:cNvPr id="7" name="Picture 6" descr="CWD_10d72185-0f52-4f7a-a7dc-fd0843ad16b4crp.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0306" y="0"/>
            <a:ext cx="4076714" cy="1881909"/>
          </a:xfrm>
          <a:prstGeom prst="rect">
            <a:avLst/>
          </a:prstGeom>
        </p:spPr>
      </p:pic>
      <p:sp>
        <p:nvSpPr>
          <p:cNvPr id="9" name="Rectangle 8"/>
          <p:cNvSpPr/>
          <p:nvPr/>
        </p:nvSpPr>
        <p:spPr>
          <a:xfrm>
            <a:off x="-1" y="6384636"/>
            <a:ext cx="12192001" cy="473364"/>
          </a:xfrm>
          <a:prstGeom prst="rect">
            <a:avLst/>
          </a:prstGeom>
          <a:solidFill>
            <a:srgbClr val="3498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t="33333" b="6585"/>
          <a:stretch/>
        </p:blipFill>
        <p:spPr>
          <a:xfrm>
            <a:off x="0" y="-1"/>
            <a:ext cx="4098444" cy="1872843"/>
          </a:xfrm>
          <a:prstGeom prst="rect">
            <a:avLst/>
          </a:prstGeom>
        </p:spPr>
      </p:pic>
      <p:sp>
        <p:nvSpPr>
          <p:cNvPr id="8" name="Rectangle 7"/>
          <p:cNvSpPr/>
          <p:nvPr/>
        </p:nvSpPr>
        <p:spPr>
          <a:xfrm flipV="1">
            <a:off x="0" y="1870825"/>
            <a:ext cx="12192000"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1026" name="Picture 2" descr="Welcome to the community - JustServe.org - Southern Utah Cares">
            <a:extLst>
              <a:ext uri="{FF2B5EF4-FFF2-40B4-BE49-F238E27FC236}">
                <a16:creationId xmlns:a16="http://schemas.microsoft.com/office/drawing/2014/main" id="{C46B3168-9D6A-4E43-BFCB-53489D7909F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0350" y="1956159"/>
            <a:ext cx="6112368" cy="164668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03866135-52E4-41BC-8FA5-D4771F76A9F6}"/>
              </a:ext>
            </a:extLst>
          </p:cNvPr>
          <p:cNvSpPr txBox="1">
            <a:spLocks/>
          </p:cNvSpPr>
          <p:nvPr/>
        </p:nvSpPr>
        <p:spPr>
          <a:xfrm>
            <a:off x="5408315" y="3562374"/>
            <a:ext cx="5003763" cy="27581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3600" b="1" dirty="0">
                <a:solidFill>
                  <a:srgbClr val="FF6600"/>
                </a:solidFill>
              </a:rPr>
              <a:t>WHO</a:t>
            </a:r>
          </a:p>
          <a:p>
            <a:pPr>
              <a:spcBef>
                <a:spcPts val="0"/>
              </a:spcBef>
            </a:pPr>
            <a:r>
              <a:rPr lang="en-US" sz="2400" b="1" dirty="0"/>
              <a:t>Community</a:t>
            </a:r>
          </a:p>
          <a:p>
            <a:pPr>
              <a:spcBef>
                <a:spcPts val="0"/>
              </a:spcBef>
            </a:pPr>
            <a:r>
              <a:rPr lang="en-US" sz="2400" b="1" dirty="0"/>
              <a:t>Non-Profit</a:t>
            </a:r>
          </a:p>
          <a:p>
            <a:pPr>
              <a:spcBef>
                <a:spcPts val="0"/>
              </a:spcBef>
            </a:pPr>
            <a:r>
              <a:rPr lang="en-US" sz="2400" b="1" dirty="0"/>
              <a:t>Faith</a:t>
            </a:r>
          </a:p>
          <a:p>
            <a:pPr>
              <a:spcBef>
                <a:spcPts val="0"/>
              </a:spcBef>
            </a:pPr>
            <a:r>
              <a:rPr lang="en-US" sz="2400" b="1" dirty="0"/>
              <a:t>Government</a:t>
            </a:r>
          </a:p>
          <a:p>
            <a:pPr marL="0" indent="0">
              <a:spcBef>
                <a:spcPts val="0"/>
              </a:spcBef>
              <a:buFont typeface="Wingdings 3" charset="2"/>
              <a:buNone/>
            </a:pPr>
            <a:endParaRPr lang="en-US" sz="2400" b="1" dirty="0"/>
          </a:p>
        </p:txBody>
      </p:sp>
      <p:sp>
        <p:nvSpPr>
          <p:cNvPr id="16" name="Content Placeholder 2">
            <a:extLst>
              <a:ext uri="{FF2B5EF4-FFF2-40B4-BE49-F238E27FC236}">
                <a16:creationId xmlns:a16="http://schemas.microsoft.com/office/drawing/2014/main" id="{5236D40D-71B9-4A69-BC8D-E14C8B4F6BE7}"/>
              </a:ext>
            </a:extLst>
          </p:cNvPr>
          <p:cNvSpPr txBox="1">
            <a:spLocks/>
          </p:cNvSpPr>
          <p:nvPr/>
        </p:nvSpPr>
        <p:spPr>
          <a:xfrm>
            <a:off x="566632" y="3562374"/>
            <a:ext cx="5831091" cy="2311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3600" b="1" dirty="0">
                <a:solidFill>
                  <a:srgbClr val="FF6600"/>
                </a:solidFill>
              </a:rPr>
              <a:t>WHAT</a:t>
            </a:r>
          </a:p>
          <a:p>
            <a:pPr>
              <a:spcBef>
                <a:spcPts val="0"/>
              </a:spcBef>
            </a:pPr>
            <a:r>
              <a:rPr lang="en-US" sz="2400" b="1" dirty="0"/>
              <a:t>FREE community service</a:t>
            </a:r>
            <a:br>
              <a:rPr lang="en-US" sz="2400" b="1" dirty="0"/>
            </a:br>
            <a:r>
              <a:rPr lang="en-US" sz="2400" b="1" dirty="0">
                <a:solidFill>
                  <a:srgbClr val="FF6600"/>
                </a:solidFill>
              </a:rPr>
              <a:t>Website &amp; Mobile app</a:t>
            </a:r>
          </a:p>
          <a:p>
            <a:pPr>
              <a:spcBef>
                <a:spcPts val="0"/>
              </a:spcBef>
            </a:pPr>
            <a:r>
              <a:rPr lang="en-US" sz="2400" b="1" dirty="0"/>
              <a:t>POST Opportunities</a:t>
            </a:r>
          </a:p>
          <a:p>
            <a:pPr>
              <a:spcBef>
                <a:spcPts val="0"/>
              </a:spcBef>
            </a:pPr>
            <a:r>
              <a:rPr lang="en-US" sz="2400" b="1" dirty="0"/>
              <a:t>SEARCH</a:t>
            </a:r>
            <a:r>
              <a:rPr lang="en-US" sz="2000" b="1" dirty="0"/>
              <a:t> </a:t>
            </a:r>
            <a:r>
              <a:rPr lang="en-US" sz="2400" b="1" dirty="0"/>
              <a:t>Opportunities</a:t>
            </a:r>
          </a:p>
        </p:txBody>
      </p:sp>
      <p:pic>
        <p:nvPicPr>
          <p:cNvPr id="1028" name="Picture 4" descr="JustServe Mobile App Helps You Find Service Opportunities | LDS365:  Resources from the Church &amp;amp; Latter-day Saints worldwide">
            <a:extLst>
              <a:ext uri="{FF2B5EF4-FFF2-40B4-BE49-F238E27FC236}">
                <a16:creationId xmlns:a16="http://schemas.microsoft.com/office/drawing/2014/main" id="{D85065CD-1D05-4AB3-BFBA-F825204F82C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97020" y="2039349"/>
            <a:ext cx="2120328" cy="42224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99ED018-7991-B683-7DBF-33F1E9CB8F69}"/>
              </a:ext>
            </a:extLst>
          </p:cNvPr>
          <p:cNvSpPr txBox="1"/>
          <p:nvPr/>
        </p:nvSpPr>
        <p:spPr>
          <a:xfrm>
            <a:off x="1528643" y="6461859"/>
            <a:ext cx="7350813" cy="369332"/>
          </a:xfrm>
          <a:prstGeom prst="rect">
            <a:avLst/>
          </a:prstGeom>
          <a:noFill/>
        </p:spPr>
        <p:txBody>
          <a:bodyPr wrap="square">
            <a:spAutoFit/>
          </a:bodyPr>
          <a:lstStyle/>
          <a:p>
            <a:r>
              <a:rPr lang="en-US" b="0" i="0" dirty="0" err="1">
                <a:solidFill>
                  <a:srgbClr val="222222"/>
                </a:solidFill>
                <a:effectLst/>
                <a:latin typeface="Arial" panose="020B0604020202020204" pitchFamily="34" charset="0"/>
              </a:rPr>
              <a:t>JustServe</a:t>
            </a:r>
            <a:r>
              <a:rPr lang="en-US" b="0" i="0" dirty="0">
                <a:solidFill>
                  <a:srgbClr val="222222"/>
                </a:solidFill>
                <a:effectLst/>
                <a:latin typeface="Arial" panose="020B0604020202020204" pitchFamily="34" charset="0"/>
              </a:rPr>
              <a:t> Introduction Video</a:t>
            </a:r>
            <a:endParaRPr lang="en-US" dirty="0"/>
          </a:p>
        </p:txBody>
      </p:sp>
      <p:sp>
        <p:nvSpPr>
          <p:cNvPr id="15" name="TextBox 14">
            <a:extLst>
              <a:ext uri="{FF2B5EF4-FFF2-40B4-BE49-F238E27FC236}">
                <a16:creationId xmlns:a16="http://schemas.microsoft.com/office/drawing/2014/main" id="{C5B8D5DD-60EF-7D8A-5DD9-49DFE92AA9A0}"/>
              </a:ext>
            </a:extLst>
          </p:cNvPr>
          <p:cNvSpPr txBox="1"/>
          <p:nvPr/>
        </p:nvSpPr>
        <p:spPr>
          <a:xfrm>
            <a:off x="4954438" y="6428338"/>
            <a:ext cx="6136256" cy="369332"/>
          </a:xfrm>
          <a:prstGeom prst="rect">
            <a:avLst/>
          </a:prstGeom>
          <a:noFill/>
        </p:spPr>
        <p:txBody>
          <a:bodyPr wrap="square">
            <a:spAutoFit/>
          </a:bodyPr>
          <a:lstStyle/>
          <a:p>
            <a:r>
              <a:rPr lang="en-US" dirty="0">
                <a:solidFill>
                  <a:srgbClr val="1155CC"/>
                </a:solidFill>
                <a:effectLst/>
                <a:hlinkClick r:id="rId8"/>
              </a:rPr>
              <a:t>https://youtu.be/_U7Syh6QSJU</a:t>
            </a:r>
            <a:endParaRPr lang="en-US" dirty="0"/>
          </a:p>
        </p:txBody>
      </p:sp>
      <p:sp>
        <p:nvSpPr>
          <p:cNvPr id="17" name="Arrow: Right 16">
            <a:extLst>
              <a:ext uri="{FF2B5EF4-FFF2-40B4-BE49-F238E27FC236}">
                <a16:creationId xmlns:a16="http://schemas.microsoft.com/office/drawing/2014/main" id="{3BFD95A6-DC81-39E3-1872-B9F12603CF1C}"/>
              </a:ext>
            </a:extLst>
          </p:cNvPr>
          <p:cNvSpPr/>
          <p:nvPr/>
        </p:nvSpPr>
        <p:spPr>
          <a:xfrm>
            <a:off x="765430" y="6428338"/>
            <a:ext cx="671752" cy="4296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5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53" y="272665"/>
            <a:ext cx="8596668" cy="1320800"/>
          </a:xfrm>
        </p:spPr>
        <p:txBody>
          <a:bodyPr>
            <a:normAutofit/>
          </a:bodyPr>
          <a:lstStyle/>
          <a:p>
            <a:r>
              <a:rPr lang="en-US" sz="4000" b="1" dirty="0"/>
              <a:t>How Does </a:t>
            </a:r>
            <a:r>
              <a:rPr lang="en-US" sz="4000" b="1" dirty="0" err="1"/>
              <a:t>JustServe</a:t>
            </a:r>
            <a:r>
              <a:rPr lang="en-US" sz="4000" b="1" dirty="0"/>
              <a:t> Make My Life Easier?</a:t>
            </a:r>
          </a:p>
        </p:txBody>
      </p:sp>
      <p:sp>
        <p:nvSpPr>
          <p:cNvPr id="3" name="Content Placeholder 2"/>
          <p:cNvSpPr>
            <a:spLocks noGrp="1"/>
          </p:cNvSpPr>
          <p:nvPr>
            <p:ph idx="1"/>
          </p:nvPr>
        </p:nvSpPr>
        <p:spPr>
          <a:xfrm>
            <a:off x="838200" y="1608058"/>
            <a:ext cx="8909807" cy="3114596"/>
          </a:xfrm>
        </p:spPr>
        <p:txBody>
          <a:bodyPr>
            <a:normAutofit/>
          </a:bodyPr>
          <a:lstStyle/>
          <a:p>
            <a:pPr marL="0" indent="0">
              <a:lnSpc>
                <a:spcPct val="120000"/>
              </a:lnSpc>
              <a:buNone/>
            </a:pPr>
            <a:r>
              <a:rPr lang="en-US" sz="2400" dirty="0"/>
              <a:t>JustServe.org reduces the time needed to find meaningful service opportunities and allows more time to give service. It helps you get involved in the community and allows you to select service opportunities that are a perfect fit for yourself, your family, or your organization.</a:t>
            </a:r>
          </a:p>
        </p:txBody>
      </p:sp>
      <p:pic>
        <p:nvPicPr>
          <p:cNvPr id="5" name="Picture 4" descr="PS150129_lj_0196Al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978656"/>
            <a:ext cx="6096000" cy="1905000"/>
          </a:xfrm>
          <a:prstGeom prst="rect">
            <a:avLst/>
          </a:prstGeom>
        </p:spPr>
      </p:pic>
      <p:pic>
        <p:nvPicPr>
          <p:cNvPr id="7" name="Picture 6" descr="PS130515cah0123Al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3595" y="4973895"/>
            <a:ext cx="6111234" cy="1909761"/>
          </a:xfrm>
          <a:prstGeom prst="rect">
            <a:avLst/>
          </a:prstGeom>
        </p:spPr>
      </p:pic>
      <p:sp>
        <p:nvSpPr>
          <p:cNvPr id="8" name="Rectangle 7"/>
          <p:cNvSpPr/>
          <p:nvPr/>
        </p:nvSpPr>
        <p:spPr>
          <a:xfrm flipV="1">
            <a:off x="0" y="4949469"/>
            <a:ext cx="12192000"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17846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58" y="340742"/>
            <a:ext cx="10515600" cy="1325563"/>
          </a:xfrm>
        </p:spPr>
        <p:txBody>
          <a:bodyPr>
            <a:normAutofit/>
          </a:bodyPr>
          <a:lstStyle/>
          <a:p>
            <a:r>
              <a:rPr lang="en-US" sz="4000" b="1" dirty="0"/>
              <a:t>What is JustServe?</a:t>
            </a:r>
          </a:p>
        </p:txBody>
      </p:sp>
      <p:sp>
        <p:nvSpPr>
          <p:cNvPr id="3" name="Content Placeholder 2"/>
          <p:cNvSpPr>
            <a:spLocks noGrp="1"/>
          </p:cNvSpPr>
          <p:nvPr>
            <p:ph idx="1"/>
          </p:nvPr>
        </p:nvSpPr>
        <p:spPr>
          <a:xfrm>
            <a:off x="851028" y="1693064"/>
            <a:ext cx="10515600" cy="4891823"/>
          </a:xfrm>
        </p:spPr>
        <p:txBody>
          <a:bodyPr>
            <a:normAutofit/>
          </a:bodyPr>
          <a:lstStyle/>
          <a:p>
            <a:pPr>
              <a:lnSpc>
                <a:spcPct val="120000"/>
              </a:lnSpc>
            </a:pPr>
            <a:r>
              <a:rPr lang="en-US" sz="2800" dirty="0">
                <a:solidFill>
                  <a:schemeClr val="tx1"/>
                </a:solidFill>
                <a:latin typeface="Helvetica Light"/>
                <a:cs typeface="Helvetica Light"/>
              </a:rPr>
              <a:t>JustServe is a free community resource. </a:t>
            </a:r>
          </a:p>
          <a:p>
            <a:pPr>
              <a:lnSpc>
                <a:spcPct val="120000"/>
              </a:lnSpc>
            </a:pPr>
            <a:r>
              <a:rPr lang="en-US" sz="2800" dirty="0">
                <a:solidFill>
                  <a:schemeClr val="tx1"/>
                </a:solidFill>
                <a:latin typeface="Helvetica Light"/>
                <a:cs typeface="Helvetica Light"/>
              </a:rPr>
              <a:t>The JustServe.org Website and APP is used by</a:t>
            </a:r>
            <a:br>
              <a:rPr lang="en-US" sz="2800" dirty="0">
                <a:solidFill>
                  <a:schemeClr val="tx1"/>
                </a:solidFill>
                <a:latin typeface="Helvetica Light"/>
                <a:cs typeface="Helvetica Light"/>
              </a:rPr>
            </a:br>
            <a:r>
              <a:rPr lang="en-US" sz="2800" b="1" dirty="0">
                <a:solidFill>
                  <a:schemeClr val="tx1"/>
                </a:solidFill>
                <a:latin typeface="Helvetica"/>
                <a:cs typeface="Helvetica"/>
              </a:rPr>
              <a:t>faith, nonprofit, community, and government organizations</a:t>
            </a:r>
            <a:r>
              <a:rPr lang="en-US" sz="2800" dirty="0">
                <a:solidFill>
                  <a:schemeClr val="tx1"/>
                </a:solidFill>
                <a:latin typeface="Helvetica Light"/>
                <a:cs typeface="Helvetica Light"/>
              </a:rPr>
              <a:t> to post service opportunities. </a:t>
            </a:r>
          </a:p>
          <a:p>
            <a:pPr>
              <a:lnSpc>
                <a:spcPct val="120000"/>
              </a:lnSpc>
            </a:pPr>
            <a:r>
              <a:rPr lang="en-US" sz="2800" dirty="0">
                <a:solidFill>
                  <a:schemeClr val="tx1"/>
                </a:solidFill>
                <a:latin typeface="Helvetica Light"/>
                <a:cs typeface="Helvetica Light"/>
              </a:rPr>
              <a:t>People in the community use JustServe.org to work with community partners to identify needs and respond to those needs in the spirit of charitable service.</a:t>
            </a:r>
          </a:p>
        </p:txBody>
      </p:sp>
    </p:spTree>
    <p:extLst>
      <p:ext uri="{BB962C8B-B14F-4D97-AF65-F5344CB8AC3E}">
        <p14:creationId xmlns:p14="http://schemas.microsoft.com/office/powerpoint/2010/main" val="243906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1013461" y="2103741"/>
            <a:ext cx="4515197" cy="1897425"/>
          </a:xfrm>
          <a:prstGeom prst="wedgeRectCallout">
            <a:avLst>
              <a:gd name="adj1" fmla="val -33172"/>
              <a:gd name="adj2" fmla="val 659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ular Callout 6"/>
          <p:cNvSpPr/>
          <p:nvPr/>
        </p:nvSpPr>
        <p:spPr>
          <a:xfrm>
            <a:off x="6439968" y="2116568"/>
            <a:ext cx="4990333" cy="1883799"/>
          </a:xfrm>
          <a:prstGeom prst="wedgeRectCallout">
            <a:avLst>
              <a:gd name="adj1" fmla="val -33429"/>
              <a:gd name="adj2" fmla="val 67042"/>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905619" y="4362948"/>
            <a:ext cx="6096000" cy="646331"/>
          </a:xfrm>
          <a:prstGeom prst="rect">
            <a:avLst/>
          </a:prstGeom>
        </p:spPr>
        <p:txBody>
          <a:bodyPr>
            <a:spAutoFit/>
          </a:bodyPr>
          <a:lstStyle/>
          <a:p>
            <a:r>
              <a:rPr lang="en-US" dirty="0">
                <a:solidFill>
                  <a:schemeClr val="bg1"/>
                </a:solidFill>
                <a:latin typeface="Helvetica Light"/>
                <a:cs typeface="Helvetica Light"/>
              </a:rPr>
              <a:t>Booker T. Washington </a:t>
            </a:r>
            <a:br>
              <a:rPr lang="en-US" dirty="0">
                <a:solidFill>
                  <a:schemeClr val="bg1"/>
                </a:solidFill>
                <a:latin typeface="Helvetica Light"/>
                <a:cs typeface="Helvetica Light"/>
              </a:rPr>
            </a:br>
            <a:r>
              <a:rPr lang="en-US" dirty="0">
                <a:solidFill>
                  <a:schemeClr val="bg1"/>
                </a:solidFill>
                <a:latin typeface="Helvetica Light"/>
                <a:cs typeface="Helvetica Light"/>
              </a:rPr>
              <a:t>African American Civil Rights Leader</a:t>
            </a:r>
          </a:p>
        </p:txBody>
      </p:sp>
      <p:sp>
        <p:nvSpPr>
          <p:cNvPr id="10" name="Rectangle 9"/>
          <p:cNvSpPr/>
          <p:nvPr/>
        </p:nvSpPr>
        <p:spPr>
          <a:xfrm>
            <a:off x="6364753" y="4373799"/>
            <a:ext cx="2110443" cy="369332"/>
          </a:xfrm>
          <a:prstGeom prst="rect">
            <a:avLst/>
          </a:prstGeom>
        </p:spPr>
        <p:txBody>
          <a:bodyPr wrap="square">
            <a:spAutoFit/>
          </a:bodyPr>
          <a:lstStyle/>
          <a:p>
            <a:r>
              <a:rPr lang="en-US" dirty="0">
                <a:solidFill>
                  <a:srgbClr val="FFFFFF"/>
                </a:solidFill>
                <a:latin typeface="Helvetica Light"/>
                <a:cs typeface="Helvetica Light"/>
              </a:rPr>
              <a:t>Mother Teresa</a:t>
            </a:r>
          </a:p>
        </p:txBody>
      </p:sp>
      <p:sp>
        <p:nvSpPr>
          <p:cNvPr id="3" name="Content Placeholder 2"/>
          <p:cNvSpPr>
            <a:spLocks noGrp="1"/>
          </p:cNvSpPr>
          <p:nvPr>
            <p:ph sz="half" idx="1"/>
          </p:nvPr>
        </p:nvSpPr>
        <p:spPr>
          <a:xfrm>
            <a:off x="1159295" y="2386998"/>
            <a:ext cx="4233445" cy="2057397"/>
          </a:xfrm>
        </p:spPr>
        <p:txBody>
          <a:bodyPr>
            <a:normAutofit/>
          </a:bodyPr>
          <a:lstStyle/>
          <a:p>
            <a:pPr marL="182880" indent="-457200">
              <a:buNone/>
            </a:pPr>
            <a:r>
              <a:rPr lang="en-US" dirty="0">
                <a:solidFill>
                  <a:schemeClr val="bg1">
                    <a:lumMod val="50000"/>
                  </a:schemeClr>
                </a:solidFill>
                <a:latin typeface="Helvetica"/>
                <a:cs typeface="Helvetica"/>
              </a:rPr>
              <a:t>“Those who are happiest are those who do the most for others.”</a:t>
            </a:r>
            <a:r>
              <a:rPr lang="en-US" dirty="0">
                <a:solidFill>
                  <a:schemeClr val="bg1">
                    <a:lumMod val="50000"/>
                  </a:schemeClr>
                </a:solidFill>
              </a:rPr>
              <a:t>	</a:t>
            </a:r>
          </a:p>
        </p:txBody>
      </p:sp>
      <p:sp>
        <p:nvSpPr>
          <p:cNvPr id="4" name="Content Placeholder 3"/>
          <p:cNvSpPr>
            <a:spLocks noGrp="1"/>
          </p:cNvSpPr>
          <p:nvPr>
            <p:ph sz="half" idx="2"/>
          </p:nvPr>
        </p:nvSpPr>
        <p:spPr>
          <a:xfrm>
            <a:off x="6689226" y="2383666"/>
            <a:ext cx="4556760" cy="1646680"/>
          </a:xfrm>
        </p:spPr>
        <p:txBody>
          <a:bodyPr>
            <a:noAutofit/>
          </a:bodyPr>
          <a:lstStyle/>
          <a:p>
            <a:pPr marL="182880">
              <a:buNone/>
            </a:pPr>
            <a:r>
              <a:rPr lang="en-US" dirty="0">
                <a:solidFill>
                  <a:srgbClr val="7F7F7F"/>
                </a:solidFill>
                <a:latin typeface="Helvetica"/>
                <a:cs typeface="Helvetica"/>
              </a:rPr>
              <a:t>“If you can’t feed a hundred people, then feed just one.”</a:t>
            </a:r>
          </a:p>
          <a:p>
            <a:pPr marL="0" indent="0" algn="r">
              <a:buNone/>
            </a:pPr>
            <a:r>
              <a:rPr lang="en-US" dirty="0">
                <a:solidFill>
                  <a:srgbClr val="7F7F7F"/>
                </a:solidFill>
              </a:rPr>
              <a:t>				</a:t>
            </a:r>
          </a:p>
        </p:txBody>
      </p:sp>
      <p:sp>
        <p:nvSpPr>
          <p:cNvPr id="12" name="Title 1"/>
          <p:cNvSpPr txBox="1">
            <a:spLocks/>
          </p:cNvSpPr>
          <p:nvPr/>
        </p:nvSpPr>
        <p:spPr>
          <a:xfrm>
            <a:off x="889516" y="339469"/>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rgbClr val="FFFFFF"/>
                </a:solidFill>
                <a:latin typeface="Trade Gothic ldsDsp Light"/>
                <a:ea typeface="+mj-ea"/>
                <a:cs typeface="Trade Gothic ldsDsp Light"/>
              </a:defRPr>
            </a:lvl1pPr>
          </a:lstStyle>
          <a:p>
            <a:r>
              <a:rPr lang="en-US" sz="4000" dirty="0">
                <a:latin typeface="Helvetica Light"/>
                <a:cs typeface="Helvetica Light"/>
              </a:rPr>
              <a:t>Why we serve in the community</a:t>
            </a:r>
          </a:p>
        </p:txBody>
      </p:sp>
    </p:spTree>
    <p:extLst>
      <p:ext uri="{BB962C8B-B14F-4D97-AF65-F5344CB8AC3E}">
        <p14:creationId xmlns:p14="http://schemas.microsoft.com/office/powerpoint/2010/main" val="70848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4" y="108287"/>
            <a:ext cx="12192000" cy="6788232"/>
          </a:xfrm>
          <a:prstGeom prst="rect">
            <a:avLst/>
          </a:prstGeom>
        </p:spPr>
      </p:pic>
      <p:sp>
        <p:nvSpPr>
          <p:cNvPr id="2" name="Title 1"/>
          <p:cNvSpPr>
            <a:spLocks noGrp="1"/>
          </p:cNvSpPr>
          <p:nvPr>
            <p:ph type="title"/>
          </p:nvPr>
        </p:nvSpPr>
        <p:spPr>
          <a:xfrm>
            <a:off x="851028" y="660161"/>
            <a:ext cx="10515600" cy="1325563"/>
          </a:xfrm>
        </p:spPr>
        <p:txBody>
          <a:bodyPr>
            <a:normAutofit/>
          </a:bodyPr>
          <a:lstStyle/>
          <a:p>
            <a:r>
              <a:rPr lang="en-US" b="1" dirty="0">
                <a:latin typeface="Helvetica Light"/>
                <a:cs typeface="Helvetica Light"/>
              </a:rPr>
              <a:t>How </a:t>
            </a:r>
            <a:r>
              <a:rPr lang="en-US" b="1" dirty="0" err="1">
                <a:latin typeface="Helvetica Light"/>
                <a:cs typeface="Helvetica Light"/>
              </a:rPr>
              <a:t>JustServe</a:t>
            </a:r>
            <a:r>
              <a:rPr lang="en-US" b="1" dirty="0">
                <a:latin typeface="Helvetica Light"/>
                <a:cs typeface="Helvetica Light"/>
              </a:rPr>
              <a:t> Might Help the Community	</a:t>
            </a:r>
            <a:br>
              <a:rPr lang="en-US" b="1" dirty="0">
                <a:latin typeface="Helvetica Light"/>
                <a:cs typeface="Helvetica Light"/>
              </a:rPr>
            </a:br>
            <a:endParaRPr lang="en-US" b="1" dirty="0">
              <a:latin typeface="Helvetica Light"/>
              <a:cs typeface="Helvetica Light"/>
            </a:endParaRPr>
          </a:p>
        </p:txBody>
      </p:sp>
      <p:sp>
        <p:nvSpPr>
          <p:cNvPr id="6" name="Rectangle 5"/>
          <p:cNvSpPr/>
          <p:nvPr/>
        </p:nvSpPr>
        <p:spPr>
          <a:xfrm>
            <a:off x="3730794" y="1715668"/>
            <a:ext cx="4730411" cy="830997"/>
          </a:xfrm>
          <a:prstGeom prst="rect">
            <a:avLst/>
          </a:prstGeom>
        </p:spPr>
        <p:txBody>
          <a:bodyPr wrap="square">
            <a:spAutoFit/>
          </a:bodyPr>
          <a:lstStyle/>
          <a:p>
            <a:pPr marL="0" lvl="1" algn="ctr"/>
            <a:r>
              <a:rPr lang="en-US" sz="2400" dirty="0">
                <a:solidFill>
                  <a:schemeClr val="bg1"/>
                </a:solidFill>
                <a:latin typeface="Helvetica Light"/>
                <a:cs typeface="Helvetica Light"/>
              </a:rPr>
              <a:t>Easier to Find</a:t>
            </a:r>
            <a:br>
              <a:rPr lang="en-US" sz="2400" dirty="0">
                <a:solidFill>
                  <a:schemeClr val="bg1"/>
                </a:solidFill>
                <a:latin typeface="Helvetica Light"/>
                <a:cs typeface="Helvetica Light"/>
              </a:rPr>
            </a:br>
            <a:r>
              <a:rPr lang="en-US" sz="2400" dirty="0">
                <a:solidFill>
                  <a:schemeClr val="bg1"/>
                </a:solidFill>
                <a:latin typeface="Helvetica Light"/>
                <a:cs typeface="Helvetica Light"/>
              </a:rPr>
              <a:t>Community Needs </a:t>
            </a:r>
          </a:p>
        </p:txBody>
      </p:sp>
      <p:sp>
        <p:nvSpPr>
          <p:cNvPr id="7" name="Rectangle 6"/>
          <p:cNvSpPr/>
          <p:nvPr/>
        </p:nvSpPr>
        <p:spPr>
          <a:xfrm>
            <a:off x="7999763" y="3988146"/>
            <a:ext cx="3025508" cy="523220"/>
          </a:xfrm>
          <a:prstGeom prst="rect">
            <a:avLst/>
          </a:prstGeom>
        </p:spPr>
        <p:txBody>
          <a:bodyPr wrap="none">
            <a:spAutoFit/>
          </a:bodyPr>
          <a:lstStyle/>
          <a:p>
            <a:pPr marL="0" lvl="1"/>
            <a:r>
              <a:rPr lang="en-US" sz="2800" dirty="0">
                <a:solidFill>
                  <a:srgbClr val="FFFFFF"/>
                </a:solidFill>
                <a:latin typeface="Helvetica Light"/>
                <a:cs typeface="Helvetica Light"/>
              </a:rPr>
              <a:t>Meaningful</a:t>
            </a:r>
            <a:r>
              <a:rPr lang="en-US" sz="2400" dirty="0">
                <a:solidFill>
                  <a:srgbClr val="FFFFFF"/>
                </a:solidFill>
                <a:latin typeface="Helvetica Light"/>
                <a:cs typeface="Helvetica Light"/>
              </a:rPr>
              <a:t> Service </a:t>
            </a:r>
          </a:p>
        </p:txBody>
      </p:sp>
      <p:sp>
        <p:nvSpPr>
          <p:cNvPr id="9" name="Rectangle 8"/>
          <p:cNvSpPr/>
          <p:nvPr/>
        </p:nvSpPr>
        <p:spPr>
          <a:xfrm>
            <a:off x="2390636" y="5352337"/>
            <a:ext cx="2064476" cy="892552"/>
          </a:xfrm>
          <a:prstGeom prst="rect">
            <a:avLst/>
          </a:prstGeom>
        </p:spPr>
        <p:txBody>
          <a:bodyPr wrap="none">
            <a:spAutoFit/>
          </a:bodyPr>
          <a:lstStyle/>
          <a:p>
            <a:pPr marL="0" lvl="1" algn="r">
              <a:spcBef>
                <a:spcPts val="1700"/>
              </a:spcBef>
            </a:pPr>
            <a:r>
              <a:rPr lang="en-US" sz="2800" dirty="0">
                <a:solidFill>
                  <a:srgbClr val="FFFFFF"/>
                </a:solidFill>
                <a:latin typeface="Helvetica Light"/>
                <a:cs typeface="Helvetica Light"/>
              </a:rPr>
              <a:t>Build</a:t>
            </a:r>
            <a:r>
              <a:rPr lang="en-US" sz="2400" dirty="0">
                <a:solidFill>
                  <a:srgbClr val="FFFFFF"/>
                </a:solidFill>
                <a:latin typeface="Helvetica Light"/>
                <a:cs typeface="Helvetica Light"/>
              </a:rPr>
              <a:t> Lasting </a:t>
            </a:r>
            <a:br>
              <a:rPr lang="en-US" sz="2400" dirty="0">
                <a:solidFill>
                  <a:srgbClr val="FFFFFF"/>
                </a:solidFill>
                <a:latin typeface="Helvetica Light"/>
                <a:cs typeface="Helvetica Light"/>
              </a:rPr>
            </a:br>
            <a:r>
              <a:rPr lang="en-US" sz="2400" dirty="0">
                <a:solidFill>
                  <a:srgbClr val="FFFFFF"/>
                </a:solidFill>
                <a:latin typeface="Helvetica Light"/>
                <a:cs typeface="Helvetica Light"/>
              </a:rPr>
              <a:t>Relationships </a:t>
            </a:r>
          </a:p>
        </p:txBody>
      </p:sp>
      <p:sp>
        <p:nvSpPr>
          <p:cNvPr id="10" name="Rectangle 9"/>
          <p:cNvSpPr/>
          <p:nvPr/>
        </p:nvSpPr>
        <p:spPr>
          <a:xfrm>
            <a:off x="2178576" y="3988146"/>
            <a:ext cx="1983517" cy="523220"/>
          </a:xfrm>
          <a:prstGeom prst="rect">
            <a:avLst/>
          </a:prstGeom>
        </p:spPr>
        <p:txBody>
          <a:bodyPr wrap="square">
            <a:spAutoFit/>
          </a:bodyPr>
          <a:lstStyle/>
          <a:p>
            <a:pPr marL="0" lvl="1" algn="r">
              <a:spcBef>
                <a:spcPts val="1700"/>
              </a:spcBef>
            </a:pPr>
            <a:r>
              <a:rPr lang="en-US" sz="2800" dirty="0">
                <a:solidFill>
                  <a:srgbClr val="FFFFFF"/>
                </a:solidFill>
                <a:latin typeface="Helvetica Light"/>
                <a:cs typeface="Helvetica Light"/>
              </a:rPr>
              <a:t>Invite</a:t>
            </a:r>
            <a:r>
              <a:rPr lang="en-US" sz="2400" dirty="0">
                <a:solidFill>
                  <a:srgbClr val="FFFFFF"/>
                </a:solidFill>
                <a:latin typeface="Helvetica Light"/>
                <a:cs typeface="Helvetica Light"/>
              </a:rPr>
              <a:t> Others </a:t>
            </a:r>
          </a:p>
        </p:txBody>
      </p:sp>
      <p:sp>
        <p:nvSpPr>
          <p:cNvPr id="8" name="Rectangle 7"/>
          <p:cNvSpPr/>
          <p:nvPr/>
        </p:nvSpPr>
        <p:spPr>
          <a:xfrm>
            <a:off x="7794135" y="5332231"/>
            <a:ext cx="2837669" cy="892552"/>
          </a:xfrm>
          <a:prstGeom prst="rect">
            <a:avLst/>
          </a:prstGeom>
        </p:spPr>
        <p:txBody>
          <a:bodyPr wrap="square">
            <a:spAutoFit/>
          </a:bodyPr>
          <a:lstStyle/>
          <a:p>
            <a:pPr marL="0" lvl="1"/>
            <a:r>
              <a:rPr lang="en-US" sz="2400" dirty="0">
                <a:solidFill>
                  <a:srgbClr val="FFFFFF"/>
                </a:solidFill>
                <a:latin typeface="Helvetica Light"/>
                <a:cs typeface="Helvetica Light"/>
              </a:rPr>
              <a:t>Easy to Post </a:t>
            </a:r>
            <a:br>
              <a:rPr lang="en-US" sz="2400" dirty="0">
                <a:solidFill>
                  <a:srgbClr val="FFFFFF"/>
                </a:solidFill>
                <a:latin typeface="Helvetica Light"/>
                <a:cs typeface="Helvetica Light"/>
              </a:rPr>
            </a:br>
            <a:r>
              <a:rPr lang="en-US" sz="2800" dirty="0">
                <a:solidFill>
                  <a:srgbClr val="FFFFFF"/>
                </a:solidFill>
                <a:latin typeface="Helvetica Light"/>
                <a:cs typeface="Helvetica Light"/>
              </a:rPr>
              <a:t>Service</a:t>
            </a:r>
            <a:r>
              <a:rPr lang="en-US" sz="2400" dirty="0">
                <a:solidFill>
                  <a:srgbClr val="FFFFFF"/>
                </a:solidFill>
                <a:latin typeface="Helvetica Light"/>
                <a:cs typeface="Helvetica Light"/>
              </a:rPr>
              <a:t> Projects </a:t>
            </a:r>
          </a:p>
        </p:txBody>
      </p:sp>
      <p:grpSp>
        <p:nvGrpSpPr>
          <p:cNvPr id="28" name="Group 27"/>
          <p:cNvGrpSpPr/>
          <p:nvPr/>
        </p:nvGrpSpPr>
        <p:grpSpPr>
          <a:xfrm>
            <a:off x="4327908" y="2706438"/>
            <a:ext cx="3566026" cy="3566026"/>
            <a:chOff x="4327908" y="2706438"/>
            <a:chExt cx="3566026" cy="3566026"/>
          </a:xfrm>
        </p:grpSpPr>
        <p:sp>
          <p:nvSpPr>
            <p:cNvPr id="26" name="Oval 25"/>
            <p:cNvSpPr/>
            <p:nvPr/>
          </p:nvSpPr>
          <p:spPr>
            <a:xfrm>
              <a:off x="4327908" y="2706438"/>
              <a:ext cx="3566026" cy="3566026"/>
            </a:xfrm>
            <a:prstGeom prst="ellipse">
              <a:avLst/>
            </a:prstGeom>
            <a:noFill/>
            <a:ln w="38100">
              <a:solidFill>
                <a:srgbClr val="F2CF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667044" y="4242128"/>
              <a:ext cx="2867986" cy="707886"/>
            </a:xfrm>
            <a:prstGeom prst="rect">
              <a:avLst/>
            </a:prstGeom>
          </p:spPr>
          <p:txBody>
            <a:bodyPr wrap="square">
              <a:spAutoFit/>
            </a:bodyPr>
            <a:lstStyle/>
            <a:p>
              <a:pPr marL="0" lvl="1" algn="ctr">
                <a:spcBef>
                  <a:spcPts val="1700"/>
                </a:spcBef>
              </a:pPr>
              <a:r>
                <a:rPr lang="en-US" sz="4000" b="1" dirty="0">
                  <a:solidFill>
                    <a:srgbClr val="F2CF69"/>
                  </a:solidFill>
                  <a:latin typeface="Helvetica Light"/>
                  <a:cs typeface="Helvetica Light"/>
                </a:rPr>
                <a:t>Community</a:t>
              </a:r>
              <a:endParaRPr lang="en-US" sz="3300" b="1" dirty="0">
                <a:solidFill>
                  <a:srgbClr val="F2CF69"/>
                </a:solidFill>
                <a:latin typeface="Helvetica Light"/>
                <a:cs typeface="Helvetica Light"/>
              </a:endParaRPr>
            </a:p>
          </p:txBody>
        </p:sp>
      </p:grpSp>
    </p:spTree>
    <p:extLst>
      <p:ext uri="{BB962C8B-B14F-4D97-AF65-F5344CB8AC3E}">
        <p14:creationId xmlns:p14="http://schemas.microsoft.com/office/powerpoint/2010/main" val="41817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 I Volunteer?</a:t>
            </a:r>
          </a:p>
        </p:txBody>
      </p:sp>
      <p:sp>
        <p:nvSpPr>
          <p:cNvPr id="3" name="Content Placeholder 2"/>
          <p:cNvSpPr>
            <a:spLocks noGrp="1"/>
          </p:cNvSpPr>
          <p:nvPr>
            <p:ph idx="1"/>
          </p:nvPr>
        </p:nvSpPr>
        <p:spPr>
          <a:xfrm>
            <a:off x="862767" y="1596811"/>
            <a:ext cx="4018299" cy="4351338"/>
          </a:xfrm>
        </p:spPr>
        <p:txBody>
          <a:bodyPr/>
          <a:lstStyle/>
          <a:p>
            <a:pPr marL="365760" indent="-457200">
              <a:lnSpc>
                <a:spcPct val="100000"/>
              </a:lnSpc>
              <a:spcBef>
                <a:spcPts val="1100"/>
              </a:spcBef>
              <a:buNone/>
            </a:pPr>
            <a:r>
              <a:rPr lang="en-US" sz="2400" dirty="0"/>
              <a:t>1. Visit JustServe.org </a:t>
            </a:r>
          </a:p>
          <a:p>
            <a:pPr marL="365760" indent="-457200">
              <a:lnSpc>
                <a:spcPct val="100000"/>
              </a:lnSpc>
              <a:spcBef>
                <a:spcPts val="1100"/>
              </a:spcBef>
              <a:buNone/>
            </a:pPr>
            <a:r>
              <a:rPr lang="en-US" sz="2400" dirty="0"/>
              <a:t>2. Enter city, state, or zip </a:t>
            </a:r>
          </a:p>
          <a:p>
            <a:pPr marL="365760" indent="-457200">
              <a:lnSpc>
                <a:spcPct val="100000"/>
              </a:lnSpc>
              <a:spcBef>
                <a:spcPts val="1100"/>
              </a:spcBef>
              <a:buNone/>
            </a:pPr>
            <a:r>
              <a:rPr lang="en-US" sz="2400" dirty="0"/>
              <a:t>3. Apply advanced search filters if desired</a:t>
            </a:r>
          </a:p>
          <a:p>
            <a:pPr marL="365760" indent="-457200">
              <a:lnSpc>
                <a:spcPct val="100000"/>
              </a:lnSpc>
              <a:spcBef>
                <a:spcPts val="1100"/>
              </a:spcBef>
              <a:buNone/>
            </a:pPr>
            <a:r>
              <a:rPr lang="en-US" sz="2400" dirty="0"/>
              <a:t>4. Choose your desired project</a:t>
            </a:r>
          </a:p>
          <a:p>
            <a:pPr marL="365760" indent="-457200">
              <a:lnSpc>
                <a:spcPct val="100000"/>
              </a:lnSpc>
              <a:spcBef>
                <a:spcPts val="1100"/>
              </a:spcBef>
              <a:buNone/>
            </a:pPr>
            <a:r>
              <a:rPr lang="en-US" sz="2400" dirty="0"/>
              <a:t>5. Select </a:t>
            </a:r>
            <a:r>
              <a:rPr lang="en-US" sz="2400" b="1" dirty="0"/>
              <a:t>Volunteer</a:t>
            </a:r>
          </a:p>
        </p:txBody>
      </p:sp>
      <p:grpSp>
        <p:nvGrpSpPr>
          <p:cNvPr id="5" name="Group 4"/>
          <p:cNvGrpSpPr/>
          <p:nvPr/>
        </p:nvGrpSpPr>
        <p:grpSpPr>
          <a:xfrm>
            <a:off x="4954235" y="1480957"/>
            <a:ext cx="6974452" cy="5348610"/>
            <a:chOff x="4954235" y="1480957"/>
            <a:chExt cx="6974452" cy="5348610"/>
          </a:xfrm>
        </p:grpSpPr>
        <p:pic>
          <p:nvPicPr>
            <p:cNvPr id="8" name="Picture 7" descr="iMac_Screen-0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235" y="1480957"/>
              <a:ext cx="6974452" cy="5348610"/>
            </a:xfrm>
            <a:prstGeom prst="rect">
              <a:avLst/>
            </a:prstGeom>
          </p:spPr>
        </p:pic>
        <p:pic>
          <p:nvPicPr>
            <p:cNvPr id="4" name="Picture 3" descr="Screen Shot 2017-07-07 at 3.19.44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8749" y="1760682"/>
              <a:ext cx="6397626" cy="3605067"/>
            </a:xfrm>
            <a:prstGeom prst="rect">
              <a:avLst/>
            </a:prstGeom>
          </p:spPr>
        </p:pic>
      </p:grpSp>
    </p:spTree>
    <p:extLst>
      <p:ext uri="{BB962C8B-B14F-4D97-AF65-F5344CB8AC3E}">
        <p14:creationId xmlns:p14="http://schemas.microsoft.com/office/powerpoint/2010/main" val="30370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A27A3F0-5F84-4B9D-9979-026E00B6AE8E}"/>
              </a:ext>
            </a:extLst>
          </p:cNvPr>
          <p:cNvSpPr/>
          <p:nvPr/>
        </p:nvSpPr>
        <p:spPr>
          <a:xfrm>
            <a:off x="656861" y="4679576"/>
            <a:ext cx="7781167" cy="2050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889516" y="339469"/>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rgbClr val="FFFFFF"/>
                </a:solidFill>
                <a:latin typeface="Trade Gothic ldsDsp Light"/>
                <a:ea typeface="+mj-ea"/>
                <a:cs typeface="Trade Gothic ldsDsp Light"/>
              </a:defRPr>
            </a:lvl1pPr>
          </a:lstStyle>
          <a:p>
            <a:r>
              <a:rPr lang="en-US" sz="4000" dirty="0">
                <a:latin typeface="Helvetica Light"/>
                <a:cs typeface="Helvetica Light"/>
              </a:rPr>
              <a:t>Why we serve in the community</a:t>
            </a:r>
          </a:p>
        </p:txBody>
      </p:sp>
      <p:sp>
        <p:nvSpPr>
          <p:cNvPr id="13" name="TextBox 12">
            <a:extLst>
              <a:ext uri="{FF2B5EF4-FFF2-40B4-BE49-F238E27FC236}">
                <a16:creationId xmlns:a16="http://schemas.microsoft.com/office/drawing/2014/main" id="{FF51EEB6-9882-475B-BC04-617D01725219}"/>
              </a:ext>
            </a:extLst>
          </p:cNvPr>
          <p:cNvSpPr txBox="1"/>
          <p:nvPr/>
        </p:nvSpPr>
        <p:spPr>
          <a:xfrm>
            <a:off x="943155" y="339469"/>
            <a:ext cx="9401933" cy="8002191"/>
          </a:xfrm>
          <a:prstGeom prst="rect">
            <a:avLst/>
          </a:prstGeom>
          <a:noFill/>
        </p:spPr>
        <p:txBody>
          <a:bodyPr wrap="none" rtlCol="0">
            <a:spAutoFit/>
          </a:bodyPr>
          <a:lstStyle/>
          <a:p>
            <a:r>
              <a:rPr lang="en-US" dirty="0"/>
              <a:t>Who can </a:t>
            </a:r>
            <a:r>
              <a:rPr lang="en-US" b="1" u="sng" dirty="0"/>
              <a:t>SEARCH</a:t>
            </a:r>
            <a:r>
              <a:rPr lang="en-US" dirty="0"/>
              <a:t>  for </a:t>
            </a:r>
            <a:r>
              <a:rPr lang="en-US" sz="2400" b="1" dirty="0"/>
              <a:t>Projects or Opportunities?</a:t>
            </a:r>
          </a:p>
          <a:p>
            <a:endParaRPr lang="en-US" sz="2400" b="1" dirty="0"/>
          </a:p>
          <a:p>
            <a:r>
              <a:rPr lang="en-US" sz="2400" b="1" dirty="0"/>
              <a:t>		</a:t>
            </a:r>
            <a:r>
              <a:rPr lang="en-US" sz="2400" dirty="0">
                <a:solidFill>
                  <a:srgbClr val="0070C0"/>
                </a:solidFill>
              </a:rPr>
              <a:t>….</a:t>
            </a:r>
            <a:r>
              <a:rPr lang="en-US" sz="2400" b="1" dirty="0">
                <a:solidFill>
                  <a:srgbClr val="0070C0"/>
                </a:solidFill>
              </a:rPr>
              <a:t>anyone</a:t>
            </a:r>
            <a:endParaRPr lang="en-US" sz="2400" dirty="0">
              <a:solidFill>
                <a:srgbClr val="0070C0"/>
              </a:solidFill>
            </a:endParaRPr>
          </a:p>
          <a:p>
            <a:endParaRPr lang="en-US" dirty="0"/>
          </a:p>
          <a:p>
            <a:r>
              <a:rPr lang="en-US" dirty="0"/>
              <a:t>Who can </a:t>
            </a:r>
            <a:r>
              <a:rPr lang="en-US" b="1" u="sng" dirty="0"/>
              <a:t>SEND</a:t>
            </a:r>
            <a:r>
              <a:rPr lang="en-US" dirty="0"/>
              <a:t> in </a:t>
            </a:r>
            <a:r>
              <a:rPr lang="en-US" sz="2400" b="1" dirty="0"/>
              <a:t>Projects</a:t>
            </a:r>
            <a:r>
              <a:rPr lang="en-US" dirty="0"/>
              <a:t> </a:t>
            </a:r>
            <a:r>
              <a:rPr lang="en-US" sz="2400" b="1" dirty="0"/>
              <a:t>or</a:t>
            </a:r>
            <a:r>
              <a:rPr lang="en-US" dirty="0"/>
              <a:t> </a:t>
            </a:r>
            <a:r>
              <a:rPr lang="en-US" sz="2400" b="1" dirty="0"/>
              <a:t>Opportunities?</a:t>
            </a:r>
          </a:p>
          <a:p>
            <a:endParaRPr lang="en-US" sz="2400" b="1" dirty="0"/>
          </a:p>
          <a:p>
            <a:r>
              <a:rPr lang="en-US" sz="2400" b="1" dirty="0"/>
              <a:t>		</a:t>
            </a:r>
            <a:r>
              <a:rPr lang="en-US" sz="2400" b="1" dirty="0">
                <a:solidFill>
                  <a:srgbClr val="0070C0"/>
                </a:solidFill>
              </a:rPr>
              <a:t>…..any organization, group, person</a:t>
            </a:r>
            <a:endParaRPr lang="en-US" sz="2400" b="1" dirty="0"/>
          </a:p>
          <a:p>
            <a:endParaRPr lang="en-US" sz="2000" dirty="0"/>
          </a:p>
          <a:p>
            <a:r>
              <a:rPr lang="en-US" sz="2000" dirty="0"/>
              <a:t>Who can </a:t>
            </a:r>
            <a:r>
              <a:rPr lang="en-US" sz="2000" b="1" u="sng" dirty="0"/>
              <a:t>POST </a:t>
            </a:r>
            <a:r>
              <a:rPr lang="en-US" sz="2000" b="1" dirty="0"/>
              <a:t> </a:t>
            </a:r>
            <a:r>
              <a:rPr lang="en-US" sz="2400" b="1" dirty="0"/>
              <a:t>Projects</a:t>
            </a:r>
            <a:r>
              <a:rPr lang="en-US" sz="2000" b="1" dirty="0"/>
              <a:t> or </a:t>
            </a:r>
            <a:r>
              <a:rPr lang="en-US" sz="2400" b="1" dirty="0"/>
              <a:t>Opportunities</a:t>
            </a:r>
            <a:r>
              <a:rPr lang="en-US" sz="2000" b="1" dirty="0"/>
              <a:t> ?</a:t>
            </a:r>
          </a:p>
          <a:p>
            <a:endParaRPr lang="en-US" sz="2000" b="1" dirty="0"/>
          </a:p>
          <a:p>
            <a:r>
              <a:rPr lang="en-US" sz="2000" b="1" dirty="0"/>
              <a:t>	        </a:t>
            </a:r>
            <a:r>
              <a:rPr lang="en-US" sz="2000" b="1" dirty="0">
                <a:solidFill>
                  <a:srgbClr val="0070C0"/>
                </a:solidFill>
              </a:rPr>
              <a:t>…..any organization, group, person approved and follows guidelines</a:t>
            </a:r>
          </a:p>
          <a:p>
            <a:endParaRPr lang="en-US" sz="2000" b="1" dirty="0">
              <a:solidFill>
                <a:srgbClr val="0070C0"/>
              </a:solidFill>
            </a:endParaRPr>
          </a:p>
          <a:p>
            <a:endParaRPr lang="en-US" sz="2000" b="1" dirty="0"/>
          </a:p>
          <a:p>
            <a:r>
              <a:rPr lang="en-US" sz="2000" b="1" u="sng" dirty="0">
                <a:solidFill>
                  <a:schemeClr val="accent2"/>
                </a:solidFill>
              </a:rPr>
              <a:t>Either</a:t>
            </a:r>
            <a:r>
              <a:rPr lang="en-US" sz="2000" b="1" dirty="0"/>
              <a:t> Sign up and submit project/opportunities</a:t>
            </a:r>
          </a:p>
          <a:p>
            <a:r>
              <a:rPr lang="en-US" sz="2000" b="1" dirty="0"/>
              <a:t>  </a:t>
            </a:r>
          </a:p>
          <a:p>
            <a:r>
              <a:rPr lang="en-US" sz="2000" b="1" u="sng" dirty="0">
                <a:solidFill>
                  <a:schemeClr val="accent2">
                    <a:lumMod val="75000"/>
                  </a:schemeClr>
                </a:solidFill>
              </a:rPr>
              <a:t>OR</a:t>
            </a:r>
            <a:r>
              <a:rPr lang="en-US" sz="2000" b="1" dirty="0"/>
              <a:t> contact our Local Just Serve Specialist  </a:t>
            </a:r>
          </a:p>
          <a:p>
            <a:r>
              <a:rPr lang="en-US" sz="2000" b="1" dirty="0"/>
              <a:t>Heather Froisland - </a:t>
            </a:r>
            <a:r>
              <a:rPr lang="en-US" sz="2400" dirty="0">
                <a:solidFill>
                  <a:srgbClr val="FFFF00"/>
                </a:solidFill>
                <a:effectLst/>
              </a:rPr>
              <a:t>hfroisland@justserve.org</a:t>
            </a:r>
            <a:endParaRPr lang="en-US" sz="2000" b="1" dirty="0">
              <a:solidFill>
                <a:srgbClr val="FFFF00"/>
              </a:solidFill>
            </a:endParaRPr>
          </a:p>
          <a:p>
            <a:endParaRPr lang="en-US" sz="2000" b="1" dirty="0"/>
          </a:p>
          <a:p>
            <a:r>
              <a:rPr lang="en-US" sz="2000" b="1" dirty="0"/>
              <a:t>(Backup) Kurtis </a:t>
            </a:r>
            <a:r>
              <a:rPr lang="en-US" sz="2000" b="1" dirty="0" err="1"/>
              <a:t>Willden</a:t>
            </a:r>
            <a:r>
              <a:rPr lang="en-US" sz="2000" b="1" dirty="0"/>
              <a:t> - </a:t>
            </a:r>
            <a:r>
              <a:rPr lang="en-US" sz="2400" dirty="0">
                <a:solidFill>
                  <a:srgbClr val="FFFF00"/>
                </a:solidFill>
              </a:rPr>
              <a:t>wombazzie007@gmail.com</a:t>
            </a:r>
          </a:p>
          <a:p>
            <a:endParaRPr lang="en-US" sz="2000" b="1" dirty="0"/>
          </a:p>
          <a:p>
            <a:endParaRPr lang="en-US" sz="2000" b="1" dirty="0"/>
          </a:p>
          <a:p>
            <a:endParaRPr lang="en-US" sz="2000" b="1" dirty="0"/>
          </a:p>
          <a:p>
            <a:endParaRPr lang="en-US" sz="2000" b="1" dirty="0"/>
          </a:p>
          <a:p>
            <a:r>
              <a:rPr lang="en-US" sz="2400" b="1" dirty="0"/>
              <a:t>	</a:t>
            </a:r>
          </a:p>
        </p:txBody>
      </p:sp>
      <p:sp>
        <p:nvSpPr>
          <p:cNvPr id="14" name="Arrow: Right 13">
            <a:extLst>
              <a:ext uri="{FF2B5EF4-FFF2-40B4-BE49-F238E27FC236}">
                <a16:creationId xmlns:a16="http://schemas.microsoft.com/office/drawing/2014/main" id="{52BD3420-A9A5-4715-AA7F-20B3913E8D69}"/>
              </a:ext>
            </a:extLst>
          </p:cNvPr>
          <p:cNvSpPr/>
          <p:nvPr/>
        </p:nvSpPr>
        <p:spPr>
          <a:xfrm>
            <a:off x="544606" y="423582"/>
            <a:ext cx="242278" cy="316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D6DA58A-51F4-42A6-B7ED-41BF70957E6C}"/>
              </a:ext>
            </a:extLst>
          </p:cNvPr>
          <p:cNvSpPr/>
          <p:nvPr/>
        </p:nvSpPr>
        <p:spPr>
          <a:xfrm>
            <a:off x="544606" y="1825483"/>
            <a:ext cx="242278" cy="316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6AE8F10-5BAD-41CA-A310-FFE98780BD4F}"/>
              </a:ext>
            </a:extLst>
          </p:cNvPr>
          <p:cNvSpPr/>
          <p:nvPr/>
        </p:nvSpPr>
        <p:spPr>
          <a:xfrm>
            <a:off x="544606" y="3227384"/>
            <a:ext cx="242278" cy="316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8309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23119</TotalTime>
  <Words>897</Words>
  <Application>Microsoft Office PowerPoint</Application>
  <PresentationFormat>Widescreen</PresentationFormat>
  <Paragraphs>93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Helvetica</vt:lpstr>
      <vt:lpstr>Helvetica Light</vt:lpstr>
      <vt:lpstr>Trebuchet MS</vt:lpstr>
      <vt:lpstr>Wingdings 3</vt:lpstr>
      <vt:lpstr>Facet</vt:lpstr>
      <vt:lpstr>PowerPoint Presentation</vt:lpstr>
      <vt:lpstr>PowerPoint Presentation</vt:lpstr>
      <vt:lpstr>How Does JustServe Make My Life Easier?</vt:lpstr>
      <vt:lpstr>What is JustServe?</vt:lpstr>
      <vt:lpstr>PowerPoint Presentation</vt:lpstr>
      <vt:lpstr>How JustServe Might Help the Community  </vt:lpstr>
      <vt:lpstr>How Do I Volunteer?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Willden willden</dc:creator>
  <cp:lastModifiedBy>Willden willden</cp:lastModifiedBy>
  <cp:revision>40</cp:revision>
  <dcterms:created xsi:type="dcterms:W3CDTF">2020-11-08T03:08:15Z</dcterms:created>
  <dcterms:modified xsi:type="dcterms:W3CDTF">2023-03-04T19:30:42Z</dcterms:modified>
</cp:coreProperties>
</file>